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3"/>
  </p:notesMasterIdLst>
  <p:sldIdLst>
    <p:sldId id="258" r:id="rId2"/>
    <p:sldId id="353" r:id="rId3"/>
    <p:sldId id="354" r:id="rId4"/>
    <p:sldId id="355" r:id="rId5"/>
    <p:sldId id="356" r:id="rId6"/>
    <p:sldId id="261" r:id="rId7"/>
    <p:sldId id="265" r:id="rId8"/>
    <p:sldId id="266" r:id="rId9"/>
    <p:sldId id="27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293" r:id="rId29"/>
    <p:sldId id="321" r:id="rId30"/>
    <p:sldId id="282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4" r:id="rId40"/>
    <p:sldId id="336" r:id="rId41"/>
    <p:sldId id="339" r:id="rId42"/>
    <p:sldId id="340" r:id="rId43"/>
    <p:sldId id="338" r:id="rId44"/>
    <p:sldId id="335" r:id="rId45"/>
    <p:sldId id="287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2" r:id="rId57"/>
    <p:sldId id="295" r:id="rId58"/>
    <p:sldId id="297" r:id="rId59"/>
    <p:sldId id="296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298" r:id="rId70"/>
    <p:sldId id="369" r:id="rId71"/>
    <p:sldId id="370" r:id="rId72"/>
    <p:sldId id="371" r:id="rId73"/>
    <p:sldId id="372" r:id="rId74"/>
    <p:sldId id="368" r:id="rId75"/>
    <p:sldId id="373" r:id="rId76"/>
    <p:sldId id="299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387" r:id="rId90"/>
    <p:sldId id="313" r:id="rId91"/>
    <p:sldId id="309" r:id="rId92"/>
  </p:sldIdLst>
  <p:sldSz cx="9144000" cy="6858000" type="screen4x3"/>
  <p:notesSz cx="6858000" cy="9144000"/>
  <p:embeddedFontLst>
    <p:embeddedFont>
      <p:font typeface="Passion One" panose="02000506080000020004" pitchFamily="50" charset="0"/>
      <p:regular r:id="rId94"/>
      <p:bold r:id="rId95"/>
    </p:embeddedFont>
    <p:embeddedFont>
      <p:font typeface="Yanone Kaffeesatz Bold" panose="020B0604020202020204" charset="0"/>
      <p:bold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93E0"/>
    <a:srgbClr val="343434"/>
    <a:srgbClr val="000000"/>
    <a:srgbClr val="3A3A3A"/>
    <a:srgbClr val="525252"/>
    <a:srgbClr val="FFFC19"/>
    <a:srgbClr val="1485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7" autoAdjust="0"/>
    <p:restoredTop sz="86429" autoAdjust="0"/>
  </p:normalViewPr>
  <p:slideViewPr>
    <p:cSldViewPr>
      <p:cViewPr varScale="1">
        <p:scale>
          <a:sx n="113" d="100"/>
          <a:sy n="113" d="100"/>
        </p:scale>
        <p:origin x="46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9DFCF-CA0D-487F-A6C8-FDF2FFF52DDA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96C20-BF66-43BE-84F3-7C9FB0C6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89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96C20-BF66-43BE-84F3-7C9FB0C68A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7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Spun up a VM to serve a</a:t>
            </a:r>
            <a:r>
              <a:rPr lang="en-US" baseline="0" dirty="0" smtClean="0"/>
              <a:t>s the production environment and added it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Updated the projects to add a .</a:t>
            </a:r>
            <a:r>
              <a:rPr lang="en-US" baseline="0" dirty="0" err="1" smtClean="0"/>
              <a:t>nuspec</a:t>
            </a:r>
            <a:r>
              <a:rPr lang="en-US" baseline="0" dirty="0" smtClean="0"/>
              <a:t>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Added </a:t>
            </a:r>
            <a:r>
              <a:rPr lang="en-US" baseline="0" dirty="0" err="1" smtClean="0"/>
              <a:t>Octopack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nuget</a:t>
            </a:r>
            <a:r>
              <a:rPr lang="en-US" baseline="0" dirty="0" smtClean="0"/>
              <a:t> to all packable projects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Added the Octopus extension to TeamCity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Updated TeamCity builds to run </a:t>
            </a:r>
            <a:r>
              <a:rPr lang="en-US" baseline="0" dirty="0" err="1" smtClean="0"/>
              <a:t>OctoPack</a:t>
            </a:r>
            <a:r>
              <a:rPr lang="en-US" baseline="0" dirty="0" smtClean="0"/>
              <a:t> &amp; checked to make sure it was publishing </a:t>
            </a:r>
            <a:r>
              <a:rPr lang="en-US" baseline="0" dirty="0" err="1" smtClean="0"/>
              <a:t>nugets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96C20-BF66-43BE-84F3-7C9FB0C68AD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7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8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 Concep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>
            <a:noAutofit/>
          </a:bodyPr>
          <a:lstStyle>
            <a:lvl1pPr algn="ctr">
              <a:defRPr sz="9600">
                <a:solidFill>
                  <a:srgbClr val="621C38"/>
                </a:solidFill>
                <a:latin typeface="Passion One" panose="02000506080000020004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</p:spPr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45200" y="0"/>
            <a:ext cx="2932213" cy="11079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Passion One" panose="02000506080000020004" pitchFamily="50" charset="0"/>
              </a:rPr>
              <a:t>Concepts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232868"/>
            <a:ext cx="685800" cy="6858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929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 Concep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>
            <a:noAutofit/>
          </a:bodyPr>
          <a:lstStyle>
            <a:lvl1pPr algn="ctr">
              <a:defRPr sz="9600">
                <a:ln>
                  <a:solidFill>
                    <a:schemeClr val="bg1">
                      <a:lumMod val="20000"/>
                      <a:lumOff val="80000"/>
                    </a:schemeClr>
                  </a:solidFill>
                </a:ln>
                <a:solidFill>
                  <a:srgbClr val="2F93E0"/>
                </a:solidFill>
                <a:latin typeface="Passion One" panose="02000506080000020004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</p:spPr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019800" y="0"/>
            <a:ext cx="2932213" cy="110799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61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600" dirty="0">
                <a:ln w="9525">
                  <a:solidFill>
                    <a:schemeClr val="bg1">
                      <a:lumMod val="20000"/>
                      <a:lumOff val="80000"/>
                    </a:schemeClr>
                  </a:solidFill>
                </a:ln>
                <a:solidFill>
                  <a:srgbClr val="2F93E0"/>
                </a:solidFill>
                <a:latin typeface="Passion One" panose="02000506080000020004" pitchFamily="50" charset="0"/>
              </a:rPr>
              <a:t>Concepts</a:t>
            </a:r>
            <a:endParaRPr lang="en-US" sz="6000" dirty="0">
              <a:ln w="9525">
                <a:solidFill>
                  <a:schemeClr val="bg1">
                    <a:lumMod val="20000"/>
                    <a:lumOff val="80000"/>
                  </a:schemeClr>
                </a:solidFill>
              </a:ln>
              <a:solidFill>
                <a:srgbClr val="2F93E0"/>
              </a:solidFill>
              <a:latin typeface="Passion One" panose="02000506080000020004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34" y="172865"/>
            <a:ext cx="762266" cy="762266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930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286"/>
            <a:ext cx="9144001" cy="6867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77091"/>
            <a:ext cx="1295400" cy="129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77091"/>
            <a:ext cx="914400" cy="914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14153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286"/>
            <a:ext cx="9144001" cy="6867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677091"/>
            <a:ext cx="1295400" cy="129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77091"/>
            <a:ext cx="914400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 userDrawn="1"/>
        </p:nvSpPr>
        <p:spPr>
          <a:xfrm>
            <a:off x="6661257" y="-112204"/>
            <a:ext cx="225414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dirty="0" smtClean="0">
                <a:ln>
                  <a:solidFill>
                    <a:schemeClr val="bg1"/>
                  </a:solidFill>
                </a:ln>
                <a:solidFill>
                  <a:srgbClr val="621C38"/>
                </a:solidFill>
                <a:latin typeface="Passion One" panose="02000506080000020004" pitchFamily="50" charset="0"/>
              </a:rPr>
              <a:t>DEMO</a:t>
            </a:r>
            <a:endParaRPr lang="en-US" sz="75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0" y="5211761"/>
            <a:ext cx="9143999" cy="1143000"/>
          </a:xfrm>
        </p:spPr>
        <p:txBody>
          <a:bodyPr>
            <a:noAutofit/>
          </a:bodyPr>
          <a:lstStyle>
            <a:lvl1pPr>
              <a:defRPr sz="9600">
                <a:ln>
                  <a:solidFill>
                    <a:schemeClr val="bg1"/>
                  </a:solidFill>
                </a:ln>
                <a:latin typeface="Passion One" panose="02000506080000020004" pitchFamily="50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73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6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4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0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4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8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8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E4340-EF0B-467B-A3E1-773EBAA50AF0}" type="datetimeFigureOut">
              <a:rPr lang="en-US" smtClean="0"/>
              <a:t>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0A26F-E518-477A-9815-1EBB24B03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3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vgQc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2.mp4"/><Relationship Id="rId1" Type="http://schemas.microsoft.com/office/2007/relationships/media" Target="../media/media42.mp4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3.mp4"/><Relationship Id="rId1" Type="http://schemas.microsoft.com/office/2007/relationships/media" Target="../media/media43.mp4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4.mp4"/><Relationship Id="rId1" Type="http://schemas.microsoft.com/office/2007/relationships/media" Target="../media/media44.mp4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5.mp4"/><Relationship Id="rId1" Type="http://schemas.microsoft.com/office/2007/relationships/media" Target="../media/media45.mp4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6.mp4"/><Relationship Id="rId1" Type="http://schemas.microsoft.com/office/2007/relationships/media" Target="../media/media46.mp4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7.mp4"/><Relationship Id="rId1" Type="http://schemas.microsoft.com/office/2007/relationships/media" Target="../media/media47.mp4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8.mp4"/><Relationship Id="rId1" Type="http://schemas.microsoft.com/office/2007/relationships/media" Target="../media/media48.mp4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9.mp4"/><Relationship Id="rId1" Type="http://schemas.microsoft.com/office/2007/relationships/media" Target="../media/media49.mp4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0.mp4"/><Relationship Id="rId1" Type="http://schemas.microsoft.com/office/2007/relationships/media" Target="../media/media50.mp4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1.mp4"/><Relationship Id="rId1" Type="http://schemas.microsoft.com/office/2007/relationships/media" Target="../media/media51.mp4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2.mp4"/><Relationship Id="rId1" Type="http://schemas.microsoft.com/office/2007/relationships/media" Target="../media/media52.mp4"/><Relationship Id="rId4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3.mp4"/><Relationship Id="rId1" Type="http://schemas.microsoft.com/office/2007/relationships/media" Target="../media/media53.mp4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4.mp4"/><Relationship Id="rId1" Type="http://schemas.microsoft.com/office/2007/relationships/media" Target="../media/media54.mp4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5.mp4"/><Relationship Id="rId1" Type="http://schemas.microsoft.com/office/2007/relationships/media" Target="../media/media55.mp4"/><Relationship Id="rId4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6.mp4"/><Relationship Id="rId1" Type="http://schemas.microsoft.com/office/2007/relationships/media" Target="../media/media56.mp4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7.mp4"/><Relationship Id="rId1" Type="http://schemas.microsoft.com/office/2007/relationships/media" Target="../media/media57.mp4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8.mp4"/><Relationship Id="rId1" Type="http://schemas.microsoft.com/office/2007/relationships/media" Target="../media/media58.mp4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9.mp4"/><Relationship Id="rId1" Type="http://schemas.microsoft.com/office/2007/relationships/media" Target="../media/media59.mp4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0.mp4"/><Relationship Id="rId1" Type="http://schemas.microsoft.com/office/2007/relationships/media" Target="../media/media60.mp4"/><Relationship Id="rId4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1.mp4"/><Relationship Id="rId1" Type="http://schemas.microsoft.com/office/2007/relationships/media" Target="../media/media61.mp4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2.mp4"/><Relationship Id="rId1" Type="http://schemas.microsoft.com/office/2007/relationships/media" Target="../media/media62.mp4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3.mp4"/><Relationship Id="rId1" Type="http://schemas.microsoft.com/office/2007/relationships/media" Target="../media/media63.mp4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vgQcy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7283" y="4648200"/>
            <a:ext cx="90460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ln>
                  <a:solidFill>
                    <a:schemeClr val="bg1">
                      <a:lumMod val="20000"/>
                      <a:lumOff val="80000"/>
                    </a:schemeClr>
                  </a:solidFill>
                </a:ln>
                <a:latin typeface="Passion One" panose="02000506080000020004" pitchFamily="50" charset="0"/>
              </a:rPr>
              <a:t>TOGETHERRR ♫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840" y="1828800"/>
            <a:ext cx="16690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ln>
                  <a:solidFill>
                    <a:schemeClr val="bg1">
                      <a:lumMod val="20000"/>
                      <a:lumOff val="80000"/>
                    </a:schemeClr>
                  </a:solidFill>
                </a:ln>
                <a:latin typeface="Passion One" panose="02000506080000020004" pitchFamily="50" charset="0"/>
              </a:rPr>
              <a:t>SO</a:t>
            </a:r>
            <a:endParaRPr lang="en-US" sz="12000" dirty="0">
              <a:ln>
                <a:solidFill>
                  <a:schemeClr val="bg1">
                    <a:lumMod val="20000"/>
                    <a:lumOff val="80000"/>
                  </a:schemeClr>
                </a:solidFill>
              </a:ln>
              <a:latin typeface="Passion One" panose="0200050608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844" y="3235408"/>
            <a:ext cx="392607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ln>
                  <a:solidFill>
                    <a:schemeClr val="bg1">
                      <a:lumMod val="20000"/>
                      <a:lumOff val="80000"/>
                    </a:schemeClr>
                  </a:solidFill>
                </a:ln>
                <a:latin typeface="Passion One" panose="02000506080000020004" pitchFamily="50" charset="0"/>
              </a:rPr>
              <a:t>HAPPY</a:t>
            </a:r>
          </a:p>
          <a:p>
            <a:endParaRPr lang="en-US" dirty="0">
              <a:ln>
                <a:solidFill>
                  <a:schemeClr val="bg1">
                    <a:lumMod val="20000"/>
                    <a:lumOff val="80000"/>
                  </a:schemeClr>
                </a:solidFill>
              </a:ln>
              <a:latin typeface="Passion One" panose="0200050608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29400" y="3048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https://git.io/vgQcy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9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3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err="1" smtClean="0"/>
              <a:t>OctoPack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7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smtClean="0"/>
              <a:t>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1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9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smtClean="0"/>
              <a:t>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0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smtClean="0"/>
              <a:t>Build</a:t>
            </a:r>
            <a:r>
              <a:rPr lang="en-US" baseline="0" dirty="0" smtClean="0"/>
              <a:t> Lifecycle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4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smtClean="0"/>
              <a:t>Variable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2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smtClean="0"/>
              <a:t>Step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smtClean="0"/>
              <a:t>New: 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2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9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87" y="1375864"/>
            <a:ext cx="665950" cy="665950"/>
          </a:xfrm>
          <a:effectLst>
            <a:outerShdw blurRad="254000" sx="103000" sy="103000" algn="l" rotWithShape="0">
              <a:srgbClr val="15132F">
                <a:alpha val="86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804563" y="1009471"/>
            <a:ext cx="2730178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9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n>
                  <a:solidFill>
                    <a:schemeClr val="tx1"/>
                  </a:solidFill>
                  <a:prstDash val="solid"/>
                </a:ln>
                <a:solidFill>
                  <a:srgbClr val="05CB5F"/>
                </a:solidFill>
                <a:latin typeface="Yanone Kaffeesatz Bold" panose="020B0604020202020204" charset="0"/>
              </a:rPr>
              <a:t>sjkilleen</a:t>
            </a:r>
            <a:endParaRPr lang="en-US" sz="7200" dirty="0">
              <a:ln>
                <a:solidFill>
                  <a:schemeClr val="tx1"/>
                </a:solidFill>
                <a:prstDash val="solid"/>
              </a:ln>
              <a:solidFill>
                <a:srgbClr val="05CB5F"/>
              </a:solidFill>
              <a:latin typeface="Yanone Kaffeesatz Bold" panose="020B06040202020202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3619" y="315177"/>
            <a:ext cx="827887" cy="688181"/>
          </a:xfrm>
          <a:prstGeom prst="rect">
            <a:avLst/>
          </a:prstGeom>
          <a:effectLst>
            <a:outerShdw blurRad="254000" sx="103000" sy="103000" algn="l" rotWithShape="0">
              <a:srgbClr val="15132F">
                <a:alpha val="86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764219" y="-23900"/>
            <a:ext cx="3617781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9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n>
                  <a:solidFill>
                    <a:schemeClr val="tx1"/>
                  </a:solidFill>
                  <a:prstDash val="solid"/>
                </a:ln>
                <a:solidFill>
                  <a:srgbClr val="05CB5F"/>
                </a:solidFill>
                <a:latin typeface="Yanone Kaffeesatz Bold" panose="020B0604020202020204" charset="0"/>
              </a:rPr>
              <a:t>SeanKilleen</a:t>
            </a:r>
            <a:endParaRPr lang="en-US" sz="7200" dirty="0">
              <a:ln>
                <a:solidFill>
                  <a:schemeClr val="tx1"/>
                </a:solidFill>
                <a:prstDash val="solid"/>
              </a:ln>
              <a:solidFill>
                <a:srgbClr val="05CB5F"/>
              </a:solidFill>
              <a:latin typeface="Yanone Kaffeesatz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44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Tour</a:t>
            </a:r>
            <a:r>
              <a:rPr lang="en-US" baseline="0" dirty="0" smtClean="0"/>
              <a:t> The Solution (01-01)</a:t>
            </a:r>
            <a:endParaRPr lang="en-US" dirty="0"/>
          </a:p>
        </p:txBody>
      </p:sp>
      <p:pic>
        <p:nvPicPr>
          <p:cNvPr id="10" name="01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03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71833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Tour</a:t>
            </a:r>
            <a:r>
              <a:rPr lang="en-US" baseline="0" dirty="0" smtClean="0"/>
              <a:t> The Solution (01-02)</a:t>
            </a:r>
            <a:endParaRPr lang="en-US" dirty="0"/>
          </a:p>
        </p:txBody>
      </p:sp>
      <p:pic>
        <p:nvPicPr>
          <p:cNvPr id="3" name="01-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03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229815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Tour</a:t>
            </a:r>
            <a:r>
              <a:rPr lang="en-US" baseline="0" dirty="0" smtClean="0"/>
              <a:t> The Solution (01-03)</a:t>
            </a:r>
            <a:endParaRPr lang="en-US" dirty="0"/>
          </a:p>
        </p:txBody>
      </p:sp>
      <p:pic>
        <p:nvPicPr>
          <p:cNvPr id="3" name="01-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196966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Tour</a:t>
            </a:r>
            <a:r>
              <a:rPr lang="en-US" baseline="0" dirty="0" smtClean="0"/>
              <a:t> The Solution (01-04)</a:t>
            </a:r>
            <a:endParaRPr lang="en-US" dirty="0"/>
          </a:p>
        </p:txBody>
      </p:sp>
      <p:pic>
        <p:nvPicPr>
          <p:cNvPr id="3" name="01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15948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Tour</a:t>
            </a:r>
            <a:r>
              <a:rPr lang="en-US" baseline="0" dirty="0" smtClean="0"/>
              <a:t> The Solution (01-05)</a:t>
            </a:r>
            <a:endParaRPr lang="en-US" dirty="0"/>
          </a:p>
        </p:txBody>
      </p:sp>
      <p:pic>
        <p:nvPicPr>
          <p:cNvPr id="3" name="01-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136552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Tour</a:t>
            </a:r>
            <a:r>
              <a:rPr lang="en-US" baseline="0" dirty="0" smtClean="0"/>
              <a:t> The Solution (01-06)</a:t>
            </a:r>
            <a:endParaRPr lang="en-US" dirty="0"/>
          </a:p>
        </p:txBody>
      </p:sp>
      <p:pic>
        <p:nvPicPr>
          <p:cNvPr id="3" name="01-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116654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Tour</a:t>
            </a:r>
            <a:r>
              <a:rPr lang="en-US" baseline="0" dirty="0" smtClean="0"/>
              <a:t> The Solution (01-07)</a:t>
            </a:r>
            <a:endParaRPr lang="en-US" dirty="0"/>
          </a:p>
        </p:txBody>
      </p:sp>
      <p:pic>
        <p:nvPicPr>
          <p:cNvPr id="5" name="01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4649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97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Add A Test (02)</a:t>
            </a:r>
            <a:endParaRPr lang="en-US" dirty="0"/>
          </a:p>
        </p:txBody>
      </p:sp>
      <p:pic>
        <p:nvPicPr>
          <p:cNvPr id="6" name="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42243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TeamCity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78492"/>
          </a:xfrm>
        </p:spPr>
      </p:pic>
      <p:sp>
        <p:nvSpPr>
          <p:cNvPr id="5" name="TextBox 4"/>
          <p:cNvSpPr txBox="1"/>
          <p:nvPr/>
        </p:nvSpPr>
        <p:spPr>
          <a:xfrm>
            <a:off x="1142998" y="838200"/>
            <a:ext cx="685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>
                  <a:solidFill>
                    <a:schemeClr val="bg1">
                      <a:lumMod val="20000"/>
                      <a:lumOff val="80000"/>
                    </a:schemeClr>
                  </a:solidFill>
                </a:ln>
                <a:solidFill>
                  <a:srgbClr val="621C38"/>
                </a:solidFill>
                <a:latin typeface="Passion One" panose="02000506080000020004" pitchFamily="50" charset="0"/>
              </a:rPr>
              <a:t>“It’s free, right?”</a:t>
            </a:r>
          </a:p>
        </p:txBody>
      </p:sp>
    </p:spTree>
    <p:extLst>
      <p:ext uri="{BB962C8B-B14F-4D97-AF65-F5344CB8AC3E}">
        <p14:creationId xmlns:p14="http://schemas.microsoft.com/office/powerpoint/2010/main" val="3598358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TeamCity Install (03-01)</a:t>
            </a:r>
            <a:endParaRPr lang="en-US" dirty="0"/>
          </a:p>
        </p:txBody>
      </p:sp>
      <p:pic>
        <p:nvPicPr>
          <p:cNvPr id="4" name="03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59321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r>
              <a:rPr lang="en-US" baseline="0" dirty="0" smtClean="0"/>
              <a:t>: TeamCity First Run (04-01)</a:t>
            </a:r>
            <a:endParaRPr lang="en-US" dirty="0"/>
          </a:p>
        </p:txBody>
      </p:sp>
      <p:pic>
        <p:nvPicPr>
          <p:cNvPr id="4" name="04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467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37870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TeamCity First Run (04-02)</a:t>
            </a:r>
            <a:endParaRPr lang="en-US" dirty="0"/>
          </a:p>
        </p:txBody>
      </p:sp>
      <p:pic>
        <p:nvPicPr>
          <p:cNvPr id="4" name="04-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3940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TeamCity First Run (04-03)</a:t>
            </a:r>
            <a:endParaRPr lang="en-US" dirty="0"/>
          </a:p>
        </p:txBody>
      </p:sp>
      <p:pic>
        <p:nvPicPr>
          <p:cNvPr id="4" name="04-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3868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TeamCity First Run (04-04)</a:t>
            </a:r>
            <a:endParaRPr lang="en-US" dirty="0"/>
          </a:p>
        </p:txBody>
      </p:sp>
      <p:pic>
        <p:nvPicPr>
          <p:cNvPr id="4" name="04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138039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TeamCity First Run (04-05)</a:t>
            </a:r>
            <a:endParaRPr lang="en-US" dirty="0"/>
          </a:p>
        </p:txBody>
      </p:sp>
      <p:pic>
        <p:nvPicPr>
          <p:cNvPr id="4" name="04-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314416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TeamCity First Run (04-06)</a:t>
            </a:r>
            <a:endParaRPr lang="en-US" dirty="0"/>
          </a:p>
        </p:txBody>
      </p:sp>
      <p:pic>
        <p:nvPicPr>
          <p:cNvPr id="4" name="04-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6" y="0"/>
            <a:ext cx="9143195" cy="6858000"/>
          </a:xfrm>
        </p:spPr>
      </p:pic>
    </p:spTree>
    <p:extLst>
      <p:ext uri="{BB962C8B-B14F-4D97-AF65-F5344CB8AC3E}">
        <p14:creationId xmlns:p14="http://schemas.microsoft.com/office/powerpoint/2010/main" val="356910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TeamCity First Run (04-07)</a:t>
            </a:r>
            <a:endParaRPr lang="en-US" dirty="0"/>
          </a:p>
        </p:txBody>
      </p:sp>
      <p:pic>
        <p:nvPicPr>
          <p:cNvPr id="4" name="04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46539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TeamCity First Run (04-08)</a:t>
            </a:r>
            <a:endParaRPr lang="en-US" dirty="0"/>
          </a:p>
        </p:txBody>
      </p:sp>
      <p:pic>
        <p:nvPicPr>
          <p:cNvPr id="4" name="04-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6113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Auth</a:t>
            </a:r>
            <a:r>
              <a:rPr lang="en-US" dirty="0" smtClean="0"/>
              <a:t> &amp; </a:t>
            </a:r>
            <a:r>
              <a:rPr lang="en-US" dirty="0" err="1" smtClean="0"/>
              <a:t>NuGet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9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0" y="1061898"/>
            <a:ext cx="3265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bg1">
                      <a:lumMod val="20000"/>
                      <a:lumOff val="80000"/>
                    </a:schemeClr>
                  </a:solidFill>
                </a:ln>
                <a:solidFill>
                  <a:srgbClr val="621C38"/>
                </a:solidFill>
                <a:latin typeface="Passion One" panose="02000506080000020004" pitchFamily="50" charset="0"/>
              </a:rPr>
              <a:t>Pricing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447800" y="2362940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4243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Total (Yearly)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10 projects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$700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$700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20 projects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$700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$1000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60 Projects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$2000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$2000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$4000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Unlimited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$2000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$5000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$7000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2" descr="C:\Users\skilleen2\Desktop\temp\Presentation\OctoDeplo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3622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killeen2\Desktop\temp\Presentation\teamcity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41916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48006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17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</a:t>
            </a:r>
            <a:r>
              <a:rPr lang="en-US" sz="4400" kern="1200" baseline="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Auth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&amp; </a:t>
            </a:r>
            <a:r>
              <a:rPr lang="en-US" sz="4400" kern="1200" baseline="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Nuget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(05-01)</a:t>
            </a:r>
            <a:endParaRPr lang="en-US" dirty="0"/>
          </a:p>
        </p:txBody>
      </p:sp>
      <p:pic>
        <p:nvPicPr>
          <p:cNvPr id="7" name="05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35471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</a:t>
            </a:r>
            <a:r>
              <a:rPr lang="en-US" sz="4400" kern="1200" baseline="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Auth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&amp; </a:t>
            </a:r>
            <a:r>
              <a:rPr lang="en-US" sz="4400" kern="1200" baseline="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Nuget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(05-02)</a:t>
            </a:r>
            <a:endParaRPr lang="en-US" dirty="0"/>
          </a:p>
        </p:txBody>
      </p:sp>
      <p:pic>
        <p:nvPicPr>
          <p:cNvPr id="6" name="05-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353287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</a:t>
            </a:r>
            <a:r>
              <a:rPr lang="en-US" sz="4400" kern="1200" baseline="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Auth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&amp; </a:t>
            </a:r>
            <a:r>
              <a:rPr lang="en-US" sz="4400" kern="1200" baseline="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Nuget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(05-03)</a:t>
            </a:r>
            <a:endParaRPr lang="en-US" dirty="0"/>
          </a:p>
        </p:txBody>
      </p:sp>
      <p:pic>
        <p:nvPicPr>
          <p:cNvPr id="5" name="05-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329897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</a:t>
            </a:r>
            <a:r>
              <a:rPr lang="en-US" sz="4400" kern="1200" baseline="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Auth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&amp; </a:t>
            </a:r>
            <a:r>
              <a:rPr lang="en-US" sz="4400" kern="1200" baseline="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Nuget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(05-04)</a:t>
            </a:r>
            <a:endParaRPr lang="en-US" dirty="0"/>
          </a:p>
        </p:txBody>
      </p:sp>
      <p:pic>
        <p:nvPicPr>
          <p:cNvPr id="6" name="05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9265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Build </a:t>
            </a:r>
            <a:r>
              <a:rPr lang="en-US" dirty="0" err="1" smtClean="0"/>
              <a:t>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18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Video: Build </a:t>
            </a:r>
            <a:r>
              <a:rPr lang="en-US" dirty="0" err="1" smtClean="0"/>
              <a:t>Config</a:t>
            </a:r>
            <a:r>
              <a:rPr lang="en-US" dirty="0" smtClean="0"/>
              <a:t> (06-01)</a:t>
            </a:r>
            <a:endParaRPr lang="en-US" dirty="0"/>
          </a:p>
        </p:txBody>
      </p:sp>
      <p:pic>
        <p:nvPicPr>
          <p:cNvPr id="4" name="06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29830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Build </a:t>
            </a:r>
            <a:r>
              <a:rPr lang="en-US" sz="44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Config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(06-02)</a:t>
            </a:r>
            <a:endParaRPr lang="en-US" dirty="0"/>
          </a:p>
        </p:txBody>
      </p:sp>
      <p:pic>
        <p:nvPicPr>
          <p:cNvPr id="4" name="06-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69573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Build </a:t>
            </a:r>
            <a:r>
              <a:rPr lang="en-US" sz="44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Config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(06-03)</a:t>
            </a:r>
            <a:endParaRPr lang="en-US" dirty="0"/>
          </a:p>
        </p:txBody>
      </p:sp>
      <p:pic>
        <p:nvPicPr>
          <p:cNvPr id="4" name="06-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18090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Build </a:t>
            </a:r>
            <a:r>
              <a:rPr lang="en-US" sz="44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Config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(06-04)</a:t>
            </a:r>
            <a:endParaRPr lang="en-US" dirty="0"/>
          </a:p>
        </p:txBody>
      </p:sp>
      <p:pic>
        <p:nvPicPr>
          <p:cNvPr id="4" name="06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324673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Build </a:t>
            </a:r>
            <a:r>
              <a:rPr lang="en-US" sz="44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Config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(06-05)</a:t>
            </a:r>
            <a:endParaRPr lang="en-US" dirty="0"/>
          </a:p>
        </p:txBody>
      </p:sp>
      <p:pic>
        <p:nvPicPr>
          <p:cNvPr id="4" name="06-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25983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63431"/>
            <a:ext cx="7924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n>
                  <a:solidFill>
                    <a:schemeClr val="bg1"/>
                  </a:solidFill>
                </a:ln>
                <a:solidFill>
                  <a:schemeClr val="accent5"/>
                </a:solidFill>
                <a:latin typeface="Passion One" panose="02000506080000020004" pitchFamily="50" charset="0"/>
              </a:rPr>
              <a:t>HOW I LEARNED 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593790"/>
            <a:ext cx="1953215" cy="109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n>
                  <a:solidFill>
                    <a:schemeClr val="bg1"/>
                  </a:solidFill>
                </a:ln>
                <a:solidFill>
                  <a:schemeClr val="accent5"/>
                </a:solidFill>
                <a:latin typeface="Passion One" panose="02000506080000020004" pitchFamily="50" charset="0"/>
              </a:rPr>
              <a:t>STOP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170431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n>
                  <a:solidFill>
                    <a:schemeClr val="bg1"/>
                  </a:solidFill>
                </a:ln>
                <a:solidFill>
                  <a:schemeClr val="accent3"/>
                </a:solidFill>
                <a:latin typeface="Passion One" panose="02000506080000020004" pitchFamily="50" charset="0"/>
              </a:rPr>
              <a:t>PAY </a:t>
            </a:r>
            <a:r>
              <a:rPr lang="en-US" sz="9600" dirty="0">
                <a:ln>
                  <a:solidFill>
                    <a:schemeClr val="bg1"/>
                  </a:solidFill>
                </a:ln>
                <a:solidFill>
                  <a:schemeClr val="accent3"/>
                </a:solidFill>
                <a:latin typeface="Passion One" panose="02000506080000020004" pitchFamily="50" charset="0"/>
              </a:rPr>
              <a:t>FOR TOOLS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612738"/>
            <a:ext cx="3887603" cy="1091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n>
                  <a:solidFill>
                    <a:schemeClr val="bg1"/>
                  </a:solidFill>
                </a:ln>
                <a:solidFill>
                  <a:schemeClr val="accent5"/>
                </a:solidFill>
                <a:latin typeface="Passion One" panose="02000506080000020004" pitchFamily="50" charset="0"/>
              </a:rPr>
              <a:t>WORRYING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3660935"/>
            <a:ext cx="1824538" cy="1091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ln>
                  <a:solidFill>
                    <a:schemeClr val="bg1"/>
                  </a:solidFill>
                </a:ln>
                <a:solidFill>
                  <a:schemeClr val="accent5"/>
                </a:solidFill>
                <a:latin typeface="Passion One" panose="02000506080000020004" pitchFamily="50" charset="0"/>
              </a:rPr>
              <a:t>AND </a:t>
            </a:r>
            <a:endParaRPr lang="en-US" sz="1200" dirty="0">
              <a:solidFill>
                <a:schemeClr val="accent5"/>
              </a:solidFill>
              <a:latin typeface="Passion One" panose="0200050608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378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Build </a:t>
            </a:r>
            <a:r>
              <a:rPr lang="en-US" sz="44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Config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(06-06)</a:t>
            </a:r>
            <a:endParaRPr lang="en-US" dirty="0"/>
          </a:p>
        </p:txBody>
      </p:sp>
      <p:pic>
        <p:nvPicPr>
          <p:cNvPr id="4" name="06-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4911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Build </a:t>
            </a:r>
            <a:r>
              <a:rPr lang="en-US" sz="44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Config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(06-07)</a:t>
            </a:r>
            <a:endParaRPr lang="en-US" dirty="0"/>
          </a:p>
        </p:txBody>
      </p:sp>
      <p:pic>
        <p:nvPicPr>
          <p:cNvPr id="4" name="06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18628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Build </a:t>
            </a:r>
            <a:r>
              <a:rPr lang="en-US" sz="44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Config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(06-08)</a:t>
            </a:r>
            <a:endParaRPr lang="en-US" dirty="0"/>
          </a:p>
        </p:txBody>
      </p:sp>
      <p:pic>
        <p:nvPicPr>
          <p:cNvPr id="4" name="06-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337644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Build </a:t>
            </a:r>
            <a:r>
              <a:rPr lang="en-US" sz="44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Config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(06-09)</a:t>
            </a:r>
            <a:endParaRPr lang="en-US" dirty="0"/>
          </a:p>
        </p:txBody>
      </p:sp>
      <p:pic>
        <p:nvPicPr>
          <p:cNvPr id="4" name="06-0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211871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Build </a:t>
            </a:r>
            <a:r>
              <a:rPr lang="en-US" sz="44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Config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(06-10)</a:t>
            </a:r>
            <a:endParaRPr lang="en-US" dirty="0"/>
          </a:p>
        </p:txBody>
      </p:sp>
      <p:pic>
        <p:nvPicPr>
          <p:cNvPr id="4" name="06-1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2" y="5862"/>
            <a:ext cx="9138138" cy="6854206"/>
          </a:xfrm>
        </p:spPr>
      </p:pic>
    </p:spTree>
    <p:extLst>
      <p:ext uri="{BB962C8B-B14F-4D97-AF65-F5344CB8AC3E}">
        <p14:creationId xmlns:p14="http://schemas.microsoft.com/office/powerpoint/2010/main" val="397785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Build </a:t>
            </a:r>
            <a:r>
              <a:rPr lang="en-US" sz="44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Config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(06-11)</a:t>
            </a:r>
            <a:endParaRPr lang="en-US" dirty="0"/>
          </a:p>
        </p:txBody>
      </p:sp>
      <p:pic>
        <p:nvPicPr>
          <p:cNvPr id="4" name="06-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52426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all PRs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4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Building all PRs (07-01)</a:t>
            </a:r>
            <a:endParaRPr lang="en-US" dirty="0"/>
          </a:p>
        </p:txBody>
      </p:sp>
      <p:pic>
        <p:nvPicPr>
          <p:cNvPr id="4" name="07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3176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Octopus Install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89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Installation (08-01)</a:t>
            </a:r>
            <a:endParaRPr lang="en-US" dirty="0"/>
          </a:p>
        </p:txBody>
      </p:sp>
      <p:pic>
        <p:nvPicPr>
          <p:cNvPr id="4" name="08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409839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smtClean="0"/>
              <a:t>Build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69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Installation (08-02)</a:t>
            </a:r>
            <a:endParaRPr lang="en-US" dirty="0"/>
          </a:p>
        </p:txBody>
      </p:sp>
      <p:pic>
        <p:nvPicPr>
          <p:cNvPr id="4" name="08-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345757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Installation (08-03)</a:t>
            </a:r>
            <a:endParaRPr lang="en-US" dirty="0"/>
          </a:p>
        </p:txBody>
      </p:sp>
      <p:pic>
        <p:nvPicPr>
          <p:cNvPr id="4" name="08-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30831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Installation (08-04)</a:t>
            </a:r>
            <a:endParaRPr lang="en-US" dirty="0"/>
          </a:p>
        </p:txBody>
      </p:sp>
      <p:pic>
        <p:nvPicPr>
          <p:cNvPr id="4" name="08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7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366593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Installation (08-05)</a:t>
            </a:r>
            <a:endParaRPr lang="en-US" dirty="0"/>
          </a:p>
        </p:txBody>
      </p:sp>
      <p:pic>
        <p:nvPicPr>
          <p:cNvPr id="4" name="08-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16698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Installation (08-06)</a:t>
            </a:r>
            <a:endParaRPr lang="en-US" dirty="0"/>
          </a:p>
        </p:txBody>
      </p:sp>
      <p:pic>
        <p:nvPicPr>
          <p:cNvPr id="4" name="08-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74406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Installation (08-07)</a:t>
            </a:r>
            <a:endParaRPr lang="en-US" dirty="0"/>
          </a:p>
        </p:txBody>
      </p:sp>
      <p:pic>
        <p:nvPicPr>
          <p:cNvPr id="4" name="08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8467"/>
            <a:ext cx="9154485" cy="6866467"/>
          </a:xfrm>
        </p:spPr>
      </p:pic>
    </p:spTree>
    <p:extLst>
      <p:ext uri="{BB962C8B-B14F-4D97-AF65-F5344CB8AC3E}">
        <p14:creationId xmlns:p14="http://schemas.microsoft.com/office/powerpoint/2010/main" val="269730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Installation (08-08)</a:t>
            </a:r>
            <a:endParaRPr lang="en-US" dirty="0"/>
          </a:p>
        </p:txBody>
      </p:sp>
      <p:pic>
        <p:nvPicPr>
          <p:cNvPr id="4" name="08-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7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335669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Installation (08-09)</a:t>
            </a:r>
            <a:endParaRPr lang="en-US" dirty="0"/>
          </a:p>
        </p:txBody>
      </p:sp>
      <p:pic>
        <p:nvPicPr>
          <p:cNvPr id="4" name="08-0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28696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Installation (08-10)</a:t>
            </a:r>
            <a:endParaRPr lang="en-US" dirty="0"/>
          </a:p>
        </p:txBody>
      </p:sp>
      <p:pic>
        <p:nvPicPr>
          <p:cNvPr id="4" name="08-1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467"/>
            <a:ext cx="9131908" cy="6849533"/>
          </a:xfrm>
        </p:spPr>
      </p:pic>
    </p:spTree>
    <p:extLst>
      <p:ext uri="{BB962C8B-B14F-4D97-AF65-F5344CB8AC3E}">
        <p14:creationId xmlns:p14="http://schemas.microsoft.com/office/powerpoint/2010/main" val="317989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Tentacle Install (09-01)</a:t>
            </a:r>
            <a:endParaRPr lang="en-US" dirty="0"/>
          </a:p>
        </p:txBody>
      </p:sp>
      <p:pic>
        <p:nvPicPr>
          <p:cNvPr id="4" name="09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85295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smtClean="0"/>
              <a:t>Build 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19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Tentacle Install (09-02)</a:t>
            </a:r>
            <a:endParaRPr lang="en-US" dirty="0"/>
          </a:p>
        </p:txBody>
      </p:sp>
      <p:pic>
        <p:nvPicPr>
          <p:cNvPr id="4" name="09-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28463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Tentacle Install (09-03)</a:t>
            </a:r>
            <a:endParaRPr lang="en-US" dirty="0"/>
          </a:p>
        </p:txBody>
      </p:sp>
      <p:pic>
        <p:nvPicPr>
          <p:cNvPr id="4" name="09-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7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68300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Tentacle Install (09-04)</a:t>
            </a:r>
            <a:endParaRPr lang="en-US" dirty="0"/>
          </a:p>
        </p:txBody>
      </p:sp>
      <p:pic>
        <p:nvPicPr>
          <p:cNvPr id="4" name="09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13701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Tentacle Install (09-05)</a:t>
            </a:r>
            <a:endParaRPr lang="en-US" dirty="0"/>
          </a:p>
        </p:txBody>
      </p:sp>
      <p:pic>
        <p:nvPicPr>
          <p:cNvPr id="4" name="09-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148949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Tentacle Install (09-06)</a:t>
            </a:r>
            <a:endParaRPr lang="en-US" dirty="0"/>
          </a:p>
        </p:txBody>
      </p:sp>
      <p:pic>
        <p:nvPicPr>
          <p:cNvPr id="4" name="09-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21994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Oops, too much!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242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</a:t>
            </a:r>
            <a:r>
              <a:rPr lang="en-US" dirty="0" smtClean="0"/>
              <a:t>Recap</a:t>
            </a:r>
            <a:r>
              <a:rPr lang="en-US" baseline="0" dirty="0" smtClean="0"/>
              <a:t> (10-01)</a:t>
            </a:r>
            <a:endParaRPr lang="en-US" dirty="0"/>
          </a:p>
        </p:txBody>
      </p:sp>
      <p:pic>
        <p:nvPicPr>
          <p:cNvPr id="4" name="10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18935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(10-02)</a:t>
            </a:r>
            <a:endParaRPr lang="en-US" dirty="0"/>
          </a:p>
        </p:txBody>
      </p:sp>
      <p:pic>
        <p:nvPicPr>
          <p:cNvPr id="4" name="10-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203245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(10-03)</a:t>
            </a:r>
            <a:endParaRPr lang="en-US" dirty="0"/>
          </a:p>
        </p:txBody>
      </p:sp>
      <p:pic>
        <p:nvPicPr>
          <p:cNvPr id="4" name="10-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404915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(10-04)</a:t>
            </a:r>
            <a:endParaRPr lang="en-US" dirty="0"/>
          </a:p>
        </p:txBody>
      </p:sp>
      <p:pic>
        <p:nvPicPr>
          <p:cNvPr id="4" name="10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184863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Feed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067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(10-05)</a:t>
            </a:r>
            <a:endParaRPr lang="en-US" dirty="0"/>
          </a:p>
        </p:txBody>
      </p:sp>
      <p:pic>
        <p:nvPicPr>
          <p:cNvPr id="4" name="10-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148176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(10-06)</a:t>
            </a:r>
            <a:endParaRPr lang="en-US" dirty="0"/>
          </a:p>
        </p:txBody>
      </p:sp>
      <p:pic>
        <p:nvPicPr>
          <p:cNvPr id="4" name="10-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219302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(10-07)</a:t>
            </a:r>
            <a:endParaRPr lang="en-US" dirty="0"/>
          </a:p>
        </p:txBody>
      </p:sp>
      <p:pic>
        <p:nvPicPr>
          <p:cNvPr id="4" name="10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291519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(10-08)</a:t>
            </a:r>
            <a:endParaRPr lang="en-US" dirty="0"/>
          </a:p>
        </p:txBody>
      </p:sp>
      <p:pic>
        <p:nvPicPr>
          <p:cNvPr id="4" name="10-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112010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(10-09)</a:t>
            </a:r>
            <a:endParaRPr lang="en-US" dirty="0"/>
          </a:p>
        </p:txBody>
      </p:sp>
      <p:pic>
        <p:nvPicPr>
          <p:cNvPr id="4" name="10-0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24425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(10-10)</a:t>
            </a:r>
            <a:endParaRPr lang="en-US" dirty="0"/>
          </a:p>
        </p:txBody>
      </p:sp>
      <p:pic>
        <p:nvPicPr>
          <p:cNvPr id="4" name="10-1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603"/>
          </a:xfrm>
        </p:spPr>
      </p:pic>
    </p:spTree>
    <p:extLst>
      <p:ext uri="{BB962C8B-B14F-4D97-AF65-F5344CB8AC3E}">
        <p14:creationId xmlns:p14="http://schemas.microsoft.com/office/powerpoint/2010/main" val="178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(10-11)</a:t>
            </a:r>
            <a:endParaRPr lang="en-US" dirty="0"/>
          </a:p>
        </p:txBody>
      </p:sp>
      <p:pic>
        <p:nvPicPr>
          <p:cNvPr id="4" name="10-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413216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(10-12)</a:t>
            </a:r>
            <a:endParaRPr lang="en-US" dirty="0"/>
          </a:p>
        </p:txBody>
      </p:sp>
      <p:pic>
        <p:nvPicPr>
          <p:cNvPr id="4" name="10-1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221647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(10-13)</a:t>
            </a:r>
            <a:endParaRPr lang="en-US" dirty="0"/>
          </a:p>
        </p:txBody>
      </p:sp>
      <p:pic>
        <p:nvPicPr>
          <p:cNvPr id="4" name="10-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124685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Video: Recap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(10-14)</a:t>
            </a:r>
            <a:endParaRPr lang="en-US" dirty="0"/>
          </a:p>
        </p:txBody>
      </p:sp>
      <p:pic>
        <p:nvPicPr>
          <p:cNvPr id="4" name="10-1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96" cy="6858000"/>
          </a:xfrm>
        </p:spPr>
      </p:pic>
    </p:spTree>
    <p:extLst>
      <p:ext uri="{BB962C8B-B14F-4D97-AF65-F5344CB8AC3E}">
        <p14:creationId xmlns:p14="http://schemas.microsoft.com/office/powerpoint/2010/main" val="88799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143000"/>
          </a:xfrm>
        </p:spPr>
        <p:txBody>
          <a:bodyPr/>
          <a:lstStyle/>
          <a:p>
            <a:r>
              <a:rPr lang="en-US" dirty="0" smtClean="0"/>
              <a:t>Why a</a:t>
            </a:r>
            <a:r>
              <a:rPr lang="en-US" baseline="0" dirty="0" smtClean="0"/>
              <a:t> Separate Release Tool?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59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283" y="4648200"/>
            <a:ext cx="36776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ln>
                  <a:solidFill>
                    <a:schemeClr val="bg1">
                      <a:lumMod val="20000"/>
                      <a:lumOff val="80000"/>
                    </a:schemeClr>
                  </a:solidFill>
                </a:ln>
                <a:latin typeface="Passion One" panose="02000506080000020004" pitchFamily="50" charset="0"/>
              </a:rPr>
              <a:t>RECAP</a:t>
            </a:r>
            <a:endParaRPr lang="en-US" sz="12000" dirty="0">
              <a:ln>
                <a:solidFill>
                  <a:schemeClr val="bg1">
                    <a:lumMod val="20000"/>
                    <a:lumOff val="80000"/>
                  </a:schemeClr>
                </a:solidFill>
              </a:ln>
              <a:latin typeface="Passion One" panose="0200050608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605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283" y="4648200"/>
            <a:ext cx="51122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>
                <a:ln>
                  <a:solidFill>
                    <a:schemeClr val="bg1">
                      <a:lumMod val="20000"/>
                      <a:lumOff val="80000"/>
                    </a:schemeClr>
                  </a:solidFill>
                </a:ln>
                <a:latin typeface="Passion One" panose="02000506080000020004" pitchFamily="50" charset="0"/>
              </a:rPr>
              <a:t>THANKS!</a:t>
            </a:r>
            <a:endParaRPr lang="en-US" sz="12000" dirty="0">
              <a:ln>
                <a:solidFill>
                  <a:schemeClr val="bg1">
                    <a:lumMod val="20000"/>
                    <a:lumOff val="80000"/>
                  </a:schemeClr>
                </a:solidFill>
              </a:ln>
              <a:latin typeface="Passion One" panose="02000506080000020004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29400" y="3048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https://git.io/vgQcy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9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lourLovers_ThoughtProvoking">
      <a:dk1>
        <a:srgbClr val="542437"/>
      </a:dk1>
      <a:lt1>
        <a:sysClr val="window" lastClr="FFFFFF"/>
      </a:lt1>
      <a:dk2>
        <a:srgbClr val="53777A"/>
      </a:dk2>
      <a:lt2>
        <a:srgbClr val="ECD078"/>
      </a:lt2>
      <a:accent1>
        <a:srgbClr val="ECD078"/>
      </a:accent1>
      <a:accent2>
        <a:srgbClr val="D95B43"/>
      </a:accent2>
      <a:accent3>
        <a:srgbClr val="C02942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3307</TotalTime>
  <Words>604</Words>
  <Application>Microsoft Office PowerPoint</Application>
  <PresentationFormat>On-screen Show (4:3)</PresentationFormat>
  <Paragraphs>125</Paragraphs>
  <Slides>91</Slides>
  <Notes>2</Notes>
  <HiddenSlides>0</HiddenSlides>
  <MMClips>63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Passion One</vt:lpstr>
      <vt:lpstr>Yanone Kaffeesatz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Configuration</vt:lpstr>
      <vt:lpstr>Build Agent</vt:lpstr>
      <vt:lpstr>Nuget Feed</vt:lpstr>
      <vt:lpstr>Why a Separate Release Tool?</vt:lpstr>
      <vt:lpstr>Project</vt:lpstr>
      <vt:lpstr>OctoPack</vt:lpstr>
      <vt:lpstr>Release</vt:lpstr>
      <vt:lpstr>Environments</vt:lpstr>
      <vt:lpstr>Targets</vt:lpstr>
      <vt:lpstr>Build Lifecycle</vt:lpstr>
      <vt:lpstr>Variable Sets</vt:lpstr>
      <vt:lpstr>Step Templates</vt:lpstr>
      <vt:lpstr>New: Channels</vt:lpstr>
      <vt:lpstr>The Solution</vt:lpstr>
      <vt:lpstr>Video: Tour The Solution (01-01)</vt:lpstr>
      <vt:lpstr>Video: Tour The Solution (01-02)</vt:lpstr>
      <vt:lpstr>Video: Tour The Solution (01-03)</vt:lpstr>
      <vt:lpstr>Video: Tour The Solution (01-04)</vt:lpstr>
      <vt:lpstr>Video: Tour The Solution (01-05)</vt:lpstr>
      <vt:lpstr>Video: Tour The Solution (01-06)</vt:lpstr>
      <vt:lpstr>Video: Tour The Solution (01-07)</vt:lpstr>
      <vt:lpstr>Add Tests</vt:lpstr>
      <vt:lpstr>Video: Add A Test (02)</vt:lpstr>
      <vt:lpstr>TeamCity Install</vt:lpstr>
      <vt:lpstr>Video: TeamCity Install (03-01)</vt:lpstr>
      <vt:lpstr>Video: TeamCity First Run (04-01)</vt:lpstr>
      <vt:lpstr>Video: TeamCity First Run (04-02)</vt:lpstr>
      <vt:lpstr>Video: TeamCity First Run (04-03)</vt:lpstr>
      <vt:lpstr>Video: TeamCity First Run (04-04)</vt:lpstr>
      <vt:lpstr>Video: TeamCity First Run (04-05)</vt:lpstr>
      <vt:lpstr>Video: TeamCity First Run (04-06)</vt:lpstr>
      <vt:lpstr>Video: TeamCity First Run (04-07)</vt:lpstr>
      <vt:lpstr>Video: TeamCity First Run (04-08)</vt:lpstr>
      <vt:lpstr>Auth &amp; NuGet</vt:lpstr>
      <vt:lpstr>Video: Auth &amp; Nuget (05-01)</vt:lpstr>
      <vt:lpstr>Video: Auth &amp; Nuget (05-02)</vt:lpstr>
      <vt:lpstr>Video: Auth &amp; Nuget (05-03)</vt:lpstr>
      <vt:lpstr>Video: Auth &amp; Nuget (05-04)</vt:lpstr>
      <vt:lpstr>1st Build Config</vt:lpstr>
      <vt:lpstr>Video: Build Config (06-01)</vt:lpstr>
      <vt:lpstr>Video: Build Config (06-02)</vt:lpstr>
      <vt:lpstr>Video: Build Config (06-03)</vt:lpstr>
      <vt:lpstr>Video: Build Config (06-04)</vt:lpstr>
      <vt:lpstr>Video: Build Config (06-05)</vt:lpstr>
      <vt:lpstr>Video: Build Config (06-06)</vt:lpstr>
      <vt:lpstr>Video: Build Config (06-07)</vt:lpstr>
      <vt:lpstr>Video: Build Config (06-08)</vt:lpstr>
      <vt:lpstr>Video: Build Config (06-09)</vt:lpstr>
      <vt:lpstr>Video: Build Config (06-10)</vt:lpstr>
      <vt:lpstr>Video: Build Config (06-11)</vt:lpstr>
      <vt:lpstr>Build all PRs</vt:lpstr>
      <vt:lpstr>Video: Building all PRs (07-01)</vt:lpstr>
      <vt:lpstr>Octopus Install </vt:lpstr>
      <vt:lpstr>Video: Installation (08-01)</vt:lpstr>
      <vt:lpstr>Video: Installation (08-02)</vt:lpstr>
      <vt:lpstr>Video: Installation (08-03)</vt:lpstr>
      <vt:lpstr>Video: Installation (08-04)</vt:lpstr>
      <vt:lpstr>Video: Installation (08-05)</vt:lpstr>
      <vt:lpstr>Video: Installation (08-06)</vt:lpstr>
      <vt:lpstr>Video: Installation (08-07)</vt:lpstr>
      <vt:lpstr>Video: Installation (08-08)</vt:lpstr>
      <vt:lpstr>Video: Installation (08-09)</vt:lpstr>
      <vt:lpstr>Video: Installation (08-10)</vt:lpstr>
      <vt:lpstr>Video: Tentacle Install (09-01)</vt:lpstr>
      <vt:lpstr>Video: Tentacle Install (09-02)</vt:lpstr>
      <vt:lpstr>Video: Tentacle Install (09-03)</vt:lpstr>
      <vt:lpstr>Video: Tentacle Install (09-04)</vt:lpstr>
      <vt:lpstr>Video: Tentacle Install (09-05)</vt:lpstr>
      <vt:lpstr>Video: Tentacle Install (09-06)</vt:lpstr>
      <vt:lpstr>Oops, too much!</vt:lpstr>
      <vt:lpstr>Video: Recap (10-01)</vt:lpstr>
      <vt:lpstr>Video: Recap (10-02)</vt:lpstr>
      <vt:lpstr>Video: Recap (10-03)</vt:lpstr>
      <vt:lpstr>Video: Recap (10-04)</vt:lpstr>
      <vt:lpstr>Video: Recap (10-05)</vt:lpstr>
      <vt:lpstr>Video: Recap (10-06)</vt:lpstr>
      <vt:lpstr>Video: Recap (10-07)</vt:lpstr>
      <vt:lpstr>Video: Recap (10-08)</vt:lpstr>
      <vt:lpstr>Video: Recap (10-09)</vt:lpstr>
      <vt:lpstr>Video: Recap (10-10)</vt:lpstr>
      <vt:lpstr>Video: Recap (10-11)</vt:lpstr>
      <vt:lpstr>Video: Recap (10-12)</vt:lpstr>
      <vt:lpstr>Video: Recap (10-13)</vt:lpstr>
      <vt:lpstr>Video: Recap (10-14)</vt:lpstr>
      <vt:lpstr>PowerPoint Presentation</vt:lpstr>
      <vt:lpstr>PowerPoint Presentation</vt:lpstr>
    </vt:vector>
  </TitlesOfParts>
  <Company>CSC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Killeen</dc:creator>
  <cp:lastModifiedBy>Sean Killeen</cp:lastModifiedBy>
  <cp:revision>122</cp:revision>
  <dcterms:created xsi:type="dcterms:W3CDTF">2016-01-27T12:03:42Z</dcterms:created>
  <dcterms:modified xsi:type="dcterms:W3CDTF">2016-02-16T22:03:52Z</dcterms:modified>
</cp:coreProperties>
</file>